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9144000"/>
  <p:notesSz cx="6858000" cy="9144000"/>
  <p:embeddedFontLst>
    <p:embeddedFont>
      <p:font typeface="Libre Franklin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JHAHys+YeDAOTljzOBWMmdGdJ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141578-FB2A-45D3-9786-94075CB65B04}">
  <a:tblStyle styleId="{73141578-FB2A-45D3-9786-94075CB65B0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LibreFranklin-regular.fntdata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LibreFranklin-italic.fntdata"/><Relationship Id="rId25" Type="http://schemas.openxmlformats.org/officeDocument/2006/relationships/font" Target="fonts/LibreFranklin-bold.fntdata"/><Relationship Id="rId28" Type="http://customschemas.google.com/relationships/presentationmetadata" Target="metadata"/><Relationship Id="rId27" Type="http://schemas.openxmlformats.org/officeDocument/2006/relationships/font" Target="fonts/LibreFranklin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9" name="Google Shape;4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9"/>
          <p:cNvSpPr txBox="1"/>
          <p:nvPr>
            <p:ph type="title"/>
          </p:nvPr>
        </p:nvSpPr>
        <p:spPr>
          <a:xfrm>
            <a:off x="5556732" y="1705709"/>
            <a:ext cx="3053868" cy="1253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ibre Franklin"/>
              <a:buNone/>
              <a:defRPr b="1" sz="2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/>
          <p:nvPr>
            <p:ph idx="2" type="pic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B2B2B"/>
          </a:solidFill>
          <a:ln cap="flat" cmpd="sng" w="508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000" sx="-80000" rotWithShape="0" dir="5400000" dist="345000" sy="-18000">
              <a:srgbClr val="000000">
                <a:alpha val="24705"/>
              </a:srgbClr>
            </a:outerShdw>
          </a:effectLst>
        </p:spPr>
      </p:sp>
      <p:sp>
        <p:nvSpPr>
          <p:cNvPr id="79" name="Google Shape;79;p49"/>
          <p:cNvSpPr txBox="1"/>
          <p:nvPr>
            <p:ph idx="1" type="body"/>
          </p:nvPr>
        </p:nvSpPr>
        <p:spPr>
          <a:xfrm>
            <a:off x="5556734" y="2998765"/>
            <a:ext cx="3053866" cy="2663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960"/>
              <a:buFont typeface="Arial"/>
              <a:buNone/>
              <a:defRPr sz="12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5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1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0"/>
          <p:cNvSpPr txBox="1"/>
          <p:nvPr>
            <p:ph idx="1" type="body"/>
          </p:nvPr>
        </p:nvSpPr>
        <p:spPr>
          <a:xfrm rot="5400000">
            <a:off x="1928018" y="129381"/>
            <a:ext cx="4525963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50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0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0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51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1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1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0" name="Google Shape;110;p3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1 большой объект и 2 маленьких объекта" type="objAndTwoObj">
  <p:cSld name="OBJECT_AND_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9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9"/>
          <p:cNvSpPr txBox="1"/>
          <p:nvPr>
            <p:ph idx="3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" type="objOnly">
  <p:cSld name="OBJECT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0"/>
          <p:cNvSpPr txBox="1"/>
          <p:nvPr>
            <p:ph idx="1" type="body"/>
          </p:nvPr>
        </p:nvSpPr>
        <p:spPr>
          <a:xfrm>
            <a:off x="457200" y="277813"/>
            <a:ext cx="822960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" name="Google Shape;130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2" name="Google Shape;142;p5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3" name="Google Shape;143;p5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4" name="Google Shape;144;p5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5" name="Google Shape;145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" type="objOnly">
  <p:cSld name="OBJECT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/>
          <p:nvPr>
            <p:ph idx="1" type="body"/>
          </p:nvPr>
        </p:nvSpPr>
        <p:spPr>
          <a:xfrm>
            <a:off x="457200" y="277813"/>
            <a:ext cx="822960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1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0" name="Google Shape;160;p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1" name="Google Shape;161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5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8" name="Google Shape;168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6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2"/>
          <p:cNvSpPr/>
          <p:nvPr/>
        </p:nvSpPr>
        <p:spPr>
          <a:xfrm>
            <a:off x="0" y="4751388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2"/>
          <p:cNvSpPr/>
          <p:nvPr/>
        </p:nvSpPr>
        <p:spPr>
          <a:xfrm>
            <a:off x="6105525" y="0"/>
            <a:ext cx="3038475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2"/>
          <p:cNvSpPr txBox="1"/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>
                <a:solidFill>
                  <a:srgbClr val="9FD4E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2"/>
          <p:cNvSpPr txBox="1"/>
          <p:nvPr>
            <p:ph idx="1" type="subTitle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45700" wrap="square" tIns="0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gradFill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 scaled="0"/>
        </a:gra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/>
          <p:nvPr/>
        </p:nvSpPr>
        <p:spPr>
          <a:xfrm>
            <a:off x="0" y="4751388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3"/>
          <p:cNvSpPr/>
          <p:nvPr/>
        </p:nvSpPr>
        <p:spPr>
          <a:xfrm>
            <a:off x="6105525" y="0"/>
            <a:ext cx="3038475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3"/>
          <p:cNvSpPr txBox="1"/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4200"/>
              <a:buFont typeface="Libre Franklin"/>
              <a:buNone/>
              <a:defRPr b="1" sz="4200" cap="none">
                <a:solidFill>
                  <a:srgbClr val="9FD4E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idx="1" type="body"/>
          </p:nvPr>
        </p:nvSpPr>
        <p:spPr>
          <a:xfrm>
            <a:off x="685800" y="2485800"/>
            <a:ext cx="6629400" cy="10666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3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" type="body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54330" lvl="1" marL="914400" algn="l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2" type="body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54330" lvl="1" marL="914400" algn="l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4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4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showMasterSp="0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5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" type="body"/>
          </p:nvPr>
        </p:nvSpPr>
        <p:spPr>
          <a:xfrm>
            <a:off x="457200" y="54864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45"/>
          <p:cNvSpPr txBox="1"/>
          <p:nvPr>
            <p:ph idx="2" type="body"/>
          </p:nvPr>
        </p:nvSpPr>
        <p:spPr>
          <a:xfrm>
            <a:off x="4645025" y="5486400"/>
            <a:ext cx="4041775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3" type="body"/>
          </p:nvPr>
        </p:nvSpPr>
        <p:spPr>
          <a:xfrm>
            <a:off x="457200" y="1516912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 sz="1800"/>
            </a:lvl3pPr>
            <a:lvl4pPr indent="-320039" lvl="3" marL="1828800" algn="l">
              <a:spcBef>
                <a:spcPts val="320"/>
              </a:spcBef>
              <a:spcAft>
                <a:spcPts val="0"/>
              </a:spcAft>
              <a:buSzPts val="1440"/>
              <a:buChar char="⚫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4" type="body"/>
          </p:nvPr>
        </p:nvSpPr>
        <p:spPr>
          <a:xfrm>
            <a:off x="4645025" y="1516912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 sz="1800"/>
            </a:lvl3pPr>
            <a:lvl4pPr indent="-320039" lvl="3" marL="1828800" algn="l">
              <a:spcBef>
                <a:spcPts val="320"/>
              </a:spcBef>
              <a:spcAft>
                <a:spcPts val="0"/>
              </a:spcAft>
              <a:buSzPts val="1440"/>
              <a:buChar char="⚫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5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5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6"/>
          <p:cNvSpPr txBox="1"/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7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 txBox="1"/>
          <p:nvPr>
            <p:ph type="title"/>
          </p:nvPr>
        </p:nvSpPr>
        <p:spPr>
          <a:xfrm>
            <a:off x="457200" y="1185528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bre Franklin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" type="body"/>
          </p:nvPr>
        </p:nvSpPr>
        <p:spPr>
          <a:xfrm>
            <a:off x="457200" y="214424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8"/>
          <p:cNvSpPr txBox="1"/>
          <p:nvPr>
            <p:ph idx="2" type="body"/>
          </p:nvPr>
        </p:nvSpPr>
        <p:spPr>
          <a:xfrm>
            <a:off x="457200" y="1981200"/>
            <a:ext cx="7086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⦿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⚫"/>
              <a:defRPr sz="2400"/>
            </a:lvl2pPr>
            <a:lvl3pPr indent="-347344" lvl="2" marL="1371600" algn="l">
              <a:spcBef>
                <a:spcPts val="440"/>
              </a:spcBef>
              <a:spcAft>
                <a:spcPts val="0"/>
              </a:spcAft>
              <a:buSzPts val="1870"/>
              <a:buChar char="○"/>
              <a:defRPr sz="22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48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2" type="sldNum"/>
          </p:nvPr>
        </p:nvSpPr>
        <p:spPr>
          <a:xfrm>
            <a:off x="8156575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/>
          <p:nvPr/>
        </p:nvSpPr>
        <p:spPr>
          <a:xfrm>
            <a:off x="0" y="4751388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4"/>
          <p:cNvSpPr/>
          <p:nvPr/>
        </p:nvSpPr>
        <p:spPr>
          <a:xfrm>
            <a:off x="7315200" y="0"/>
            <a:ext cx="1828800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0" type="dt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4"/>
          <p:cNvSpPr txBox="1"/>
          <p:nvPr>
            <p:ph idx="11" type="ftr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/>
          <p:nvPr>
            <p:ph idx="1" type="subTitle"/>
          </p:nvPr>
        </p:nvSpPr>
        <p:spPr>
          <a:xfrm>
            <a:off x="433050" y="1544812"/>
            <a:ext cx="6480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191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"/>
          <p:cNvSpPr txBox="1"/>
          <p:nvPr>
            <p:ph type="ctrTitle"/>
          </p:nvPr>
        </p:nvSpPr>
        <p:spPr>
          <a:xfrm>
            <a:off x="387750" y="2447125"/>
            <a:ext cx="8368500" cy="1398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300">
                <a:latin typeface="Cambria"/>
                <a:ea typeface="Cambria"/>
                <a:cs typeface="Cambria"/>
                <a:sym typeface="Cambria"/>
              </a:rPr>
              <a:t>Тақырып 4. Жергілікті жердегі түзулерді бағдарлау.</a:t>
            </a:r>
            <a:endParaRPr b="0" sz="3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Түзу және кері дирекциондық бұрыштар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2" name="Google Shape;3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2205038"/>
            <a:ext cx="2520950" cy="58896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3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3"/>
          <p:cNvSpPr/>
          <p:nvPr/>
        </p:nvSpPr>
        <p:spPr>
          <a:xfrm>
            <a:off x="-252413" y="3284538"/>
            <a:ext cx="9144001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13"/>
          <p:cNvCxnSpPr/>
          <p:nvPr/>
        </p:nvCxnSpPr>
        <p:spPr>
          <a:xfrm flipH="1" rot="10800000">
            <a:off x="3708400" y="3357563"/>
            <a:ext cx="2592388" cy="1079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oval"/>
            <a:tailEnd len="lg" w="lg" type="oval"/>
          </a:ln>
        </p:spPr>
      </p:cxnSp>
      <p:sp>
        <p:nvSpPr>
          <p:cNvPr id="316" name="Google Shape;316;p13"/>
          <p:cNvSpPr txBox="1"/>
          <p:nvPr/>
        </p:nvSpPr>
        <p:spPr>
          <a:xfrm>
            <a:off x="3132138" y="4365625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17" name="Google Shape;317;p13"/>
          <p:cNvSpPr txBox="1"/>
          <p:nvPr/>
        </p:nvSpPr>
        <p:spPr>
          <a:xfrm>
            <a:off x="6443663" y="3357563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cxnSp>
        <p:nvCxnSpPr>
          <p:cNvPr id="318" name="Google Shape;318;p13"/>
          <p:cNvCxnSpPr/>
          <p:nvPr/>
        </p:nvCxnSpPr>
        <p:spPr>
          <a:xfrm flipH="1">
            <a:off x="3714750" y="2428875"/>
            <a:ext cx="1588" cy="3643313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9" name="Google Shape;319;p13"/>
          <p:cNvSpPr txBox="1"/>
          <p:nvPr/>
        </p:nvSpPr>
        <p:spPr>
          <a:xfrm>
            <a:off x="3352875" y="1327675"/>
            <a:ext cx="157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Осьтік мерид. солт. бағыты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3705225" y="3981450"/>
            <a:ext cx="503238" cy="227013"/>
          </a:xfrm>
          <a:custGeom>
            <a:rect b="b" l="l" r="r" t="t"/>
            <a:pathLst>
              <a:path extrusionOk="0" h="143" w="317">
                <a:moveTo>
                  <a:pt x="0" y="0"/>
                </a:moveTo>
                <a:cubicBezTo>
                  <a:pt x="21" y="2"/>
                  <a:pt x="85" y="5"/>
                  <a:pt x="126" y="18"/>
                </a:cubicBezTo>
                <a:cubicBezTo>
                  <a:pt x="167" y="31"/>
                  <a:pt x="214" y="57"/>
                  <a:pt x="246" y="78"/>
                </a:cubicBezTo>
                <a:cubicBezTo>
                  <a:pt x="278" y="99"/>
                  <a:pt x="302" y="130"/>
                  <a:pt x="317" y="143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3"/>
          <p:cNvSpPr txBox="1"/>
          <p:nvPr/>
        </p:nvSpPr>
        <p:spPr>
          <a:xfrm>
            <a:off x="4140200" y="4149725"/>
            <a:ext cx="7921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aseline="-25000" i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3"/>
          <p:cNvSpPr txBox="1"/>
          <p:nvPr/>
        </p:nvSpPr>
        <p:spPr>
          <a:xfrm>
            <a:off x="6948488" y="3357563"/>
            <a:ext cx="7921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aseline="-25000" i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p13"/>
          <p:cNvCxnSpPr/>
          <p:nvPr/>
        </p:nvCxnSpPr>
        <p:spPr>
          <a:xfrm flipH="1">
            <a:off x="6299200" y="1773238"/>
            <a:ext cx="1588" cy="3643312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13"/>
          <p:cNvSpPr/>
          <p:nvPr/>
        </p:nvSpPr>
        <p:spPr>
          <a:xfrm>
            <a:off x="6076950" y="3121025"/>
            <a:ext cx="457200" cy="495300"/>
          </a:xfrm>
          <a:custGeom>
            <a:rect b="b" l="l" r="r" t="t"/>
            <a:pathLst>
              <a:path extrusionOk="0" h="312" w="288">
                <a:moveTo>
                  <a:pt x="95" y="13"/>
                </a:moveTo>
                <a:cubicBezTo>
                  <a:pt x="110" y="13"/>
                  <a:pt x="156" y="0"/>
                  <a:pt x="186" y="13"/>
                </a:cubicBezTo>
                <a:cubicBezTo>
                  <a:pt x="216" y="26"/>
                  <a:pt x="256" y="63"/>
                  <a:pt x="272" y="94"/>
                </a:cubicBezTo>
                <a:cubicBezTo>
                  <a:pt x="288" y="125"/>
                  <a:pt x="287" y="168"/>
                  <a:pt x="280" y="198"/>
                </a:cubicBezTo>
                <a:cubicBezTo>
                  <a:pt x="273" y="228"/>
                  <a:pt x="257" y="255"/>
                  <a:pt x="232" y="274"/>
                </a:cubicBezTo>
                <a:cubicBezTo>
                  <a:pt x="207" y="293"/>
                  <a:pt x="161" y="308"/>
                  <a:pt x="132" y="310"/>
                </a:cubicBezTo>
                <a:cubicBezTo>
                  <a:pt x="103" y="312"/>
                  <a:pt x="82" y="300"/>
                  <a:pt x="60" y="286"/>
                </a:cubicBezTo>
                <a:cubicBezTo>
                  <a:pt x="38" y="272"/>
                  <a:pt x="12" y="238"/>
                  <a:pt x="0" y="226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13"/>
          <p:cNvCxnSpPr/>
          <p:nvPr/>
        </p:nvCxnSpPr>
        <p:spPr>
          <a:xfrm flipH="1" rot="10800000">
            <a:off x="6300788" y="3068638"/>
            <a:ext cx="719137" cy="2889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6" name="Google Shape;326;p13"/>
          <p:cNvSpPr/>
          <p:nvPr/>
        </p:nvSpPr>
        <p:spPr>
          <a:xfrm>
            <a:off x="6372225" y="2924175"/>
            <a:ext cx="503238" cy="227013"/>
          </a:xfrm>
          <a:custGeom>
            <a:rect b="b" l="l" r="r" t="t"/>
            <a:pathLst>
              <a:path extrusionOk="0" h="143" w="317">
                <a:moveTo>
                  <a:pt x="0" y="0"/>
                </a:moveTo>
                <a:cubicBezTo>
                  <a:pt x="21" y="2"/>
                  <a:pt x="85" y="5"/>
                  <a:pt x="126" y="18"/>
                </a:cubicBezTo>
                <a:cubicBezTo>
                  <a:pt x="167" y="31"/>
                  <a:pt x="214" y="57"/>
                  <a:pt x="246" y="78"/>
                </a:cubicBezTo>
                <a:cubicBezTo>
                  <a:pt x="278" y="99"/>
                  <a:pt x="302" y="130"/>
                  <a:pt x="317" y="143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3"/>
          <p:cNvSpPr txBox="1"/>
          <p:nvPr/>
        </p:nvSpPr>
        <p:spPr>
          <a:xfrm>
            <a:off x="6948488" y="2852738"/>
            <a:ext cx="7921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aseline="-25000" i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3149600"/>
            <a:ext cx="2592388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3"/>
          <p:cNvSpPr/>
          <p:nvPr/>
        </p:nvSpPr>
        <p:spPr>
          <a:xfrm>
            <a:off x="3571868" y="2285992"/>
            <a:ext cx="285752" cy="214314"/>
          </a:xfrm>
          <a:prstGeom prst="triangle">
            <a:avLst>
              <a:gd fmla="val 50000" name="adj"/>
            </a:avLst>
          </a:prstGeom>
          <a:solidFill>
            <a:srgbClr val="FFC000">
              <a:alpha val="91764"/>
            </a:srgbClr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3"/>
          <p:cNvSpPr/>
          <p:nvPr/>
        </p:nvSpPr>
        <p:spPr>
          <a:xfrm>
            <a:off x="6143636" y="1643050"/>
            <a:ext cx="285752" cy="214314"/>
          </a:xfrm>
          <a:prstGeom prst="triangle">
            <a:avLst>
              <a:gd fmla="val 50000" name="adj"/>
            </a:avLst>
          </a:prstGeom>
          <a:solidFill>
            <a:srgbClr val="FFC000">
              <a:alpha val="91764"/>
            </a:srgbClr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3"/>
          <p:cNvSpPr txBox="1"/>
          <p:nvPr/>
        </p:nvSpPr>
        <p:spPr>
          <a:xfrm>
            <a:off x="2571750" y="3571875"/>
            <a:ext cx="100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Дирекциондық бұрыш пен ақиқат азимут байланысы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38" name="Google Shape;33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111" l="0" r="49780" t="3852"/>
          <a:stretch/>
        </p:blipFill>
        <p:spPr>
          <a:xfrm>
            <a:off x="500063" y="1428750"/>
            <a:ext cx="7631112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4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4"/>
          <p:cNvSpPr/>
          <p:nvPr/>
        </p:nvSpPr>
        <p:spPr>
          <a:xfrm>
            <a:off x="-252413" y="3284538"/>
            <a:ext cx="9144001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14"/>
          <p:cNvGrpSpPr/>
          <p:nvPr/>
        </p:nvGrpSpPr>
        <p:grpSpPr>
          <a:xfrm>
            <a:off x="730250" y="1751013"/>
            <a:ext cx="7848600" cy="4464050"/>
            <a:chOff x="460" y="1057"/>
            <a:chExt cx="4944" cy="2812"/>
          </a:xfrm>
        </p:grpSpPr>
        <p:grpSp>
          <p:nvGrpSpPr>
            <p:cNvPr id="342" name="Google Shape;342;p14"/>
            <p:cNvGrpSpPr/>
            <p:nvPr/>
          </p:nvGrpSpPr>
          <p:grpSpPr>
            <a:xfrm>
              <a:off x="460" y="1057"/>
              <a:ext cx="4944" cy="2812"/>
              <a:chOff x="748" y="1253"/>
              <a:chExt cx="4581" cy="2676"/>
            </a:xfrm>
          </p:grpSpPr>
          <p:sp>
            <p:nvSpPr>
              <p:cNvPr id="343" name="Google Shape;343;p14"/>
              <p:cNvSpPr/>
              <p:nvPr/>
            </p:nvSpPr>
            <p:spPr>
              <a:xfrm>
                <a:off x="748" y="1253"/>
                <a:ext cx="408" cy="163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1746" y="3702"/>
                <a:ext cx="3583" cy="22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>
                <a:off x="4694" y="2659"/>
                <a:ext cx="635" cy="95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2925" y="3022"/>
                <a:ext cx="635" cy="544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" name="Google Shape;347;p14"/>
            <p:cNvSpPr/>
            <p:nvPr/>
          </p:nvSpPr>
          <p:spPr>
            <a:xfrm>
              <a:off x="884" y="1933"/>
              <a:ext cx="282" cy="5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8" name="Google Shape;34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2188" y="5345113"/>
            <a:ext cx="2244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9925" y="1557338"/>
            <a:ext cx="180022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4"/>
          <p:cNvSpPr/>
          <p:nvPr/>
        </p:nvSpPr>
        <p:spPr>
          <a:xfrm>
            <a:off x="1714480" y="2143116"/>
            <a:ext cx="285752" cy="214314"/>
          </a:xfrm>
          <a:prstGeom prst="triangle">
            <a:avLst>
              <a:gd fmla="val 50000" name="adj"/>
            </a:avLst>
          </a:prstGeom>
          <a:solidFill>
            <a:schemeClr val="accent6">
              <a:alpha val="91764"/>
            </a:schemeClr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4"/>
          <p:cNvSpPr/>
          <p:nvPr/>
        </p:nvSpPr>
        <p:spPr>
          <a:xfrm>
            <a:off x="3857620" y="1928802"/>
            <a:ext cx="285752" cy="214314"/>
          </a:xfrm>
          <a:prstGeom prst="triangle">
            <a:avLst>
              <a:gd fmla="val 50000" name="adj"/>
            </a:avLst>
          </a:prstGeom>
          <a:solidFill>
            <a:schemeClr val="accent6">
              <a:alpha val="91764"/>
            </a:schemeClr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4"/>
          <p:cNvSpPr/>
          <p:nvPr/>
        </p:nvSpPr>
        <p:spPr>
          <a:xfrm>
            <a:off x="6000760" y="1928802"/>
            <a:ext cx="285752" cy="214314"/>
          </a:xfrm>
          <a:prstGeom prst="triangle">
            <a:avLst>
              <a:gd fmla="val 50000" name="adj"/>
            </a:avLst>
          </a:prstGeom>
          <a:solidFill>
            <a:schemeClr val="accent6">
              <a:alpha val="91764"/>
            </a:schemeClr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14"/>
          <p:cNvCxnSpPr/>
          <p:nvPr/>
        </p:nvCxnSpPr>
        <p:spPr>
          <a:xfrm rot="-5400000">
            <a:off x="286544" y="3785394"/>
            <a:ext cx="3143250" cy="1588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354" name="Google Shape;354;p14"/>
          <p:cNvCxnSpPr/>
          <p:nvPr/>
        </p:nvCxnSpPr>
        <p:spPr>
          <a:xfrm rot="-5400000">
            <a:off x="4679156" y="3393282"/>
            <a:ext cx="2928937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355" name="Google Shape;355;p14"/>
          <p:cNvCxnSpPr/>
          <p:nvPr/>
        </p:nvCxnSpPr>
        <p:spPr>
          <a:xfrm rot="-5400000">
            <a:off x="2429669" y="3642519"/>
            <a:ext cx="3143250" cy="1588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14"/>
          <p:cNvSpPr/>
          <p:nvPr/>
        </p:nvSpPr>
        <p:spPr>
          <a:xfrm rot="-1188897">
            <a:off x="2397125" y="2039938"/>
            <a:ext cx="287338" cy="287337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9525">
            <a:solidFill>
              <a:srgbClr val="00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" name="Google Shape;357;p14"/>
          <p:cNvCxnSpPr>
            <a:endCxn id="356" idx="2"/>
          </p:cNvCxnSpPr>
          <p:nvPr/>
        </p:nvCxnSpPr>
        <p:spPr>
          <a:xfrm flipH="1" rot="10800000">
            <a:off x="1785360" y="2348867"/>
            <a:ext cx="720600" cy="3151200"/>
          </a:xfrm>
          <a:prstGeom prst="straightConnector1">
            <a:avLst/>
          </a:prstGeom>
          <a:noFill/>
          <a:ln cap="flat" cmpd="sng" w="57150">
            <a:solidFill>
              <a:srgbClr val="8CB3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14"/>
          <p:cNvCxnSpPr/>
          <p:nvPr/>
        </p:nvCxnSpPr>
        <p:spPr>
          <a:xfrm flipH="1" rot="5400000">
            <a:off x="4786312" y="2928938"/>
            <a:ext cx="2428875" cy="857250"/>
          </a:xfrm>
          <a:prstGeom prst="straightConnector1">
            <a:avLst/>
          </a:prstGeom>
          <a:noFill/>
          <a:ln cap="flat" cmpd="sng" w="57150">
            <a:solidFill>
              <a:srgbClr val="8CB3E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9" name="Google Shape;359;p14"/>
          <p:cNvSpPr/>
          <p:nvPr/>
        </p:nvSpPr>
        <p:spPr>
          <a:xfrm rot="-1188897">
            <a:off x="5397500" y="1968500"/>
            <a:ext cx="287338" cy="287338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9525">
            <a:solidFill>
              <a:srgbClr val="00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57375" y="2571750"/>
            <a:ext cx="64452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4"/>
          <p:cNvSpPr txBox="1"/>
          <p:nvPr/>
        </p:nvSpPr>
        <p:spPr>
          <a:xfrm>
            <a:off x="1928813" y="3071813"/>
            <a:ext cx="28575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4"/>
          <p:cNvSpPr txBox="1"/>
          <p:nvPr/>
        </p:nvSpPr>
        <p:spPr>
          <a:xfrm>
            <a:off x="5786438" y="2214563"/>
            <a:ext cx="357187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43563" y="2200275"/>
            <a:ext cx="644525" cy="38576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4"/>
          <p:cNvSpPr txBox="1"/>
          <p:nvPr/>
        </p:nvSpPr>
        <p:spPr>
          <a:xfrm>
            <a:off x="7500938" y="5929313"/>
            <a:ext cx="10048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(11)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/>
          <p:nvPr>
            <p:ph idx="12" type="sldNum"/>
          </p:nvPr>
        </p:nvSpPr>
        <p:spPr>
          <a:xfrm>
            <a:off x="6357938" y="6229350"/>
            <a:ext cx="20431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5"/>
          <p:cNvSpPr txBox="1"/>
          <p:nvPr>
            <p:ph type="title"/>
          </p:nvPr>
        </p:nvSpPr>
        <p:spPr>
          <a:xfrm>
            <a:off x="500063" y="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Дирекциондық бұрыш, ақиқат және магниттік азимуттар арасындағы байланыс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1" name="Google Shape;371;p15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5"/>
          <p:cNvSpPr/>
          <p:nvPr/>
        </p:nvSpPr>
        <p:spPr>
          <a:xfrm>
            <a:off x="-252413" y="3284538"/>
            <a:ext cx="9144001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15"/>
          <p:cNvGrpSpPr/>
          <p:nvPr/>
        </p:nvGrpSpPr>
        <p:grpSpPr>
          <a:xfrm>
            <a:off x="395288" y="3608388"/>
            <a:ext cx="6624637" cy="2519362"/>
            <a:chOff x="385" y="2251"/>
            <a:chExt cx="4173" cy="1587"/>
          </a:xfrm>
        </p:grpSpPr>
        <p:sp>
          <p:nvSpPr>
            <p:cNvPr id="374" name="Google Shape;374;p15"/>
            <p:cNvSpPr/>
            <p:nvPr/>
          </p:nvSpPr>
          <p:spPr>
            <a:xfrm>
              <a:off x="385" y="2251"/>
              <a:ext cx="726" cy="154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1202" y="3566"/>
              <a:ext cx="3356" cy="27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15"/>
          <p:cNvSpPr/>
          <p:nvPr/>
        </p:nvSpPr>
        <p:spPr>
          <a:xfrm>
            <a:off x="7019925" y="4941888"/>
            <a:ext cx="720725" cy="14398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" y="5975925"/>
            <a:ext cx="3660775" cy="601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ЛЮДА\бланки\Карта.jpg" id="378" name="Google Shape;378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3053" l="24312" r="16743" t="70228"/>
          <a:stretch/>
        </p:blipFill>
        <p:spPr>
          <a:xfrm>
            <a:off x="900136" y="1737777"/>
            <a:ext cx="7429500" cy="392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15"/>
          <p:cNvCxnSpPr/>
          <p:nvPr/>
        </p:nvCxnSpPr>
        <p:spPr>
          <a:xfrm flipH="1" rot="10800000">
            <a:off x="3571875" y="4929188"/>
            <a:ext cx="3857625" cy="285750"/>
          </a:xfrm>
          <a:prstGeom prst="straightConnector1">
            <a:avLst/>
          </a:prstGeom>
          <a:noFill/>
          <a:ln cap="flat" cmpd="sng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0" name="Google Shape;38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8675" y="5975900"/>
            <a:ext cx="3662364" cy="601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"/>
          <p:cNvSpPr txBox="1"/>
          <p:nvPr>
            <p:ph idx="1" type="body"/>
          </p:nvPr>
        </p:nvSpPr>
        <p:spPr>
          <a:xfrm>
            <a:off x="500063" y="500063"/>
            <a:ext cx="8072437" cy="592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Румб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Көптеген жағдайларда түзулерді бағдарлау кезінде азимуттардың орнына румбтар қолданылады.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Румб-осьтік меридианның жақын жатқан бағыты мен берілген сызық арасындағы сүйір бұрыш.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Румб бұрыштық мән мен ширек нөмірі арқылы көрсетіледі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"/>
          <p:cNvSpPr txBox="1"/>
          <p:nvPr>
            <p:ph type="title"/>
          </p:nvPr>
        </p:nvSpPr>
        <p:spPr>
          <a:xfrm>
            <a:off x="457200" y="274638"/>
            <a:ext cx="8229600" cy="796925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00">
                <a:latin typeface="Cambria"/>
                <a:ea typeface="Cambria"/>
                <a:cs typeface="Cambria"/>
                <a:sym typeface="Cambria"/>
              </a:rPr>
              <a:t>Румбтар</a:t>
            </a:r>
            <a:endParaRPr sz="41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Рис" id="391" name="Google Shape;3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1428750"/>
            <a:ext cx="5000625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8"/>
          <p:cNvSpPr/>
          <p:nvPr/>
        </p:nvSpPr>
        <p:spPr>
          <a:xfrm>
            <a:off x="5429250" y="2214563"/>
            <a:ext cx="3429000" cy="355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– СШ:      </a:t>
            </a:r>
            <a:r>
              <a:rPr b="1" lang="ru-RU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= α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– ОШ:    </a:t>
            </a:r>
            <a:r>
              <a:rPr b="1" lang="ru-RU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= 180</a:t>
            </a:r>
            <a:r>
              <a:rPr b="1" baseline="30000" lang="ru-RU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ru-RU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α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– ОБ:   </a:t>
            </a:r>
            <a:r>
              <a:rPr b="1" lang="ru-RU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= α -180</a:t>
            </a:r>
            <a:r>
              <a:rPr b="1" baseline="30000" lang="ru-RU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 – СБ:   </a:t>
            </a:r>
            <a:r>
              <a:rPr b="1" lang="ru-RU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= 360</a:t>
            </a:r>
            <a:r>
              <a:rPr b="1" baseline="30000" lang="ru-RU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ru-RU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α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18"/>
          <p:cNvSpPr txBox="1"/>
          <p:nvPr/>
        </p:nvSpPr>
        <p:spPr>
          <a:xfrm>
            <a:off x="2857500" y="1357313"/>
            <a:ext cx="792163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 txBox="1"/>
          <p:nvPr/>
        </p:nvSpPr>
        <p:spPr>
          <a:xfrm>
            <a:off x="4286250" y="3357563"/>
            <a:ext cx="792163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 txBox="1"/>
          <p:nvPr/>
        </p:nvSpPr>
        <p:spPr>
          <a:xfrm>
            <a:off x="4286250" y="4000500"/>
            <a:ext cx="792163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 txBox="1"/>
          <p:nvPr/>
        </p:nvSpPr>
        <p:spPr>
          <a:xfrm>
            <a:off x="2143125" y="1357313"/>
            <a:ext cx="792163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 txBox="1"/>
          <p:nvPr/>
        </p:nvSpPr>
        <p:spPr>
          <a:xfrm>
            <a:off x="142875" y="3929063"/>
            <a:ext cx="4286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8"/>
          <p:cNvSpPr txBox="1"/>
          <p:nvPr/>
        </p:nvSpPr>
        <p:spPr>
          <a:xfrm>
            <a:off x="2214563" y="6000750"/>
            <a:ext cx="79216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 txBox="1"/>
          <p:nvPr/>
        </p:nvSpPr>
        <p:spPr>
          <a:xfrm>
            <a:off x="142875" y="3214688"/>
            <a:ext cx="357188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 txBox="1"/>
          <p:nvPr/>
        </p:nvSpPr>
        <p:spPr>
          <a:xfrm>
            <a:off x="2643188" y="6000750"/>
            <a:ext cx="3571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 txBox="1"/>
          <p:nvPr/>
        </p:nvSpPr>
        <p:spPr>
          <a:xfrm>
            <a:off x="2428875" y="1071563"/>
            <a:ext cx="79216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0°</a:t>
            </a:r>
            <a:endParaRPr/>
          </a:p>
        </p:txBody>
      </p:sp>
      <p:sp>
        <p:nvSpPr>
          <p:cNvPr id="402" name="Google Shape;402;p18"/>
          <p:cNvSpPr txBox="1"/>
          <p:nvPr/>
        </p:nvSpPr>
        <p:spPr>
          <a:xfrm>
            <a:off x="4857750" y="3571875"/>
            <a:ext cx="79216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90°</a:t>
            </a:r>
            <a:endParaRPr/>
          </a:p>
        </p:txBody>
      </p:sp>
      <p:sp>
        <p:nvSpPr>
          <p:cNvPr id="403" name="Google Shape;403;p18"/>
          <p:cNvSpPr txBox="1"/>
          <p:nvPr/>
        </p:nvSpPr>
        <p:spPr>
          <a:xfrm>
            <a:off x="2214563" y="6457950"/>
            <a:ext cx="79216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180°</a:t>
            </a:r>
            <a:endParaRPr/>
          </a:p>
        </p:txBody>
      </p:sp>
      <p:sp>
        <p:nvSpPr>
          <p:cNvPr id="404" name="Google Shape;404;p18"/>
          <p:cNvSpPr txBox="1"/>
          <p:nvPr/>
        </p:nvSpPr>
        <p:spPr>
          <a:xfrm>
            <a:off x="0" y="3571875"/>
            <a:ext cx="78581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270°</a:t>
            </a:r>
            <a:endParaRPr/>
          </a:p>
        </p:txBody>
      </p:sp>
      <p:cxnSp>
        <p:nvCxnSpPr>
          <p:cNvPr id="405" name="Google Shape;405;p18"/>
          <p:cNvCxnSpPr/>
          <p:nvPr/>
        </p:nvCxnSpPr>
        <p:spPr>
          <a:xfrm rot="-5400000">
            <a:off x="175419" y="3967957"/>
            <a:ext cx="4935537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6" name="Google Shape;406;p18"/>
          <p:cNvCxnSpPr/>
          <p:nvPr/>
        </p:nvCxnSpPr>
        <p:spPr>
          <a:xfrm>
            <a:off x="142875" y="3929063"/>
            <a:ext cx="4929188" cy="1587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9"/>
          <p:cNvSpPr txBox="1"/>
          <p:nvPr>
            <p:ph idx="4294967295" type="title"/>
          </p:nvPr>
        </p:nvSpPr>
        <p:spPr>
          <a:xfrm>
            <a:off x="468313" y="188913"/>
            <a:ext cx="8229600" cy="1139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latin typeface="Cambria"/>
                <a:ea typeface="Cambria"/>
                <a:cs typeface="Cambria"/>
                <a:sym typeface="Cambria"/>
              </a:rPr>
              <a:t>Дирекциондық бұрыштар мен румбтардың байланыс формулалары</a:t>
            </a:r>
            <a:r>
              <a:rPr lang="ru-RU" sz="33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3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1795463" y="2620963"/>
            <a:ext cx="2239962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Дирекционные углы,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463" y="2620963"/>
            <a:ext cx="142875" cy="14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6" name="Google Shape;416;p19"/>
          <p:cNvGraphicFramePr/>
          <p:nvPr/>
        </p:nvGraphicFramePr>
        <p:xfrm>
          <a:off x="357188" y="171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{73141578-FB2A-45D3-9786-94075CB65B04}</a:tableStyleId>
              </a:tblPr>
              <a:tblGrid>
                <a:gridCol w="1914900"/>
                <a:gridCol w="1986325"/>
                <a:gridCol w="2281675"/>
                <a:gridCol w="1105125"/>
                <a:gridCol w="1030475"/>
              </a:tblGrid>
              <a:tr h="12819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440"/>
                        <a:buFont typeface="Noto Sans Symbols"/>
                        <a:buNone/>
                      </a:pPr>
                      <a:r>
                        <a:rPr b="1" lang="ru-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Ширектер мен бағыттар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440"/>
                        <a:buFont typeface="Noto Sans Symbols"/>
                        <a:buNone/>
                      </a:pPr>
                      <a:r>
                        <a:rPr b="1" lang="ru-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Дирекц. бұрыш мәндері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ru-RU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Румб</a:t>
                      </a:r>
                      <a:r>
                        <a:rPr b="1" lang="ru-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тар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440"/>
                        <a:buFont typeface="Noto Sans Symbols"/>
                        <a:buNone/>
                      </a:pPr>
                      <a:r>
                        <a:rPr b="1" lang="ru-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Коорд. өсімшелер таңбалары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5880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680"/>
                        <a:buFont typeface="Noto Sans Symbols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ΔХ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680"/>
                        <a:buFont typeface="Noto Sans Symbols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ΔY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– </a:t>
                      </a:r>
                      <a:r>
                        <a:rPr b="1" lang="ru-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СШ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 – 90˚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b="1" baseline="-25000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= α</a:t>
                      </a:r>
                      <a:r>
                        <a:rPr b="1" baseline="-25000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        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 – </a:t>
                      </a:r>
                      <a:r>
                        <a:rPr b="1" lang="ru-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ОШ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 – 180˚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b="1" baseline="-25000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= 180˚ – α</a:t>
                      </a:r>
                      <a:r>
                        <a:rPr b="1" baseline="-25000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                             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III – </a:t>
                      </a:r>
                      <a:r>
                        <a:rPr b="1" lang="ru-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180 – 270˚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b="1" baseline="-25000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= α</a:t>
                      </a:r>
                      <a:r>
                        <a:rPr b="1" baseline="-25000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– 180˚                     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IV - </a:t>
                      </a:r>
                      <a:r>
                        <a:rPr b="1" lang="ru-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СБ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270 – 360˚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b="1" baseline="-25000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</a:t>
                      </a: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 360˚ – α</a:t>
                      </a:r>
                      <a:r>
                        <a:rPr b="1" baseline="-25000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2"/>
          <p:cNvSpPr/>
          <p:nvPr/>
        </p:nvSpPr>
        <p:spPr>
          <a:xfrm>
            <a:off x="3095625" y="2990850"/>
            <a:ext cx="2428875" cy="1590675"/>
          </a:xfrm>
          <a:custGeom>
            <a:rect b="b" l="l" r="r" t="t"/>
            <a:pathLst>
              <a:path extrusionOk="0" h="1002" w="1530">
                <a:moveTo>
                  <a:pt x="749" y="594"/>
                </a:moveTo>
                <a:lnTo>
                  <a:pt x="0" y="900"/>
                </a:lnTo>
                <a:lnTo>
                  <a:pt x="6" y="552"/>
                </a:lnTo>
                <a:lnTo>
                  <a:pt x="132" y="276"/>
                </a:lnTo>
                <a:cubicBezTo>
                  <a:pt x="200" y="195"/>
                  <a:pt x="314" y="112"/>
                  <a:pt x="414" y="66"/>
                </a:cubicBezTo>
                <a:lnTo>
                  <a:pt x="732" y="0"/>
                </a:lnTo>
                <a:cubicBezTo>
                  <a:pt x="875" y="19"/>
                  <a:pt x="1139" y="77"/>
                  <a:pt x="1272" y="180"/>
                </a:cubicBezTo>
                <a:cubicBezTo>
                  <a:pt x="1405" y="283"/>
                  <a:pt x="1503" y="481"/>
                  <a:pt x="1530" y="618"/>
                </a:cubicBezTo>
                <a:lnTo>
                  <a:pt x="1434" y="1002"/>
                </a:lnTo>
                <a:lnTo>
                  <a:pt x="794" y="594"/>
                </a:lnTo>
              </a:path>
            </a:pathLst>
          </a:cu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2"/>
          <p:cNvSpPr/>
          <p:nvPr/>
        </p:nvSpPr>
        <p:spPr>
          <a:xfrm>
            <a:off x="3076575" y="3933825"/>
            <a:ext cx="2400300" cy="1243013"/>
          </a:xfrm>
          <a:custGeom>
            <a:rect b="b" l="l" r="r" t="t"/>
            <a:pathLst>
              <a:path extrusionOk="0" h="783" w="1512">
                <a:moveTo>
                  <a:pt x="761" y="0"/>
                </a:moveTo>
                <a:lnTo>
                  <a:pt x="0" y="312"/>
                </a:lnTo>
                <a:lnTo>
                  <a:pt x="204" y="582"/>
                </a:lnTo>
                <a:cubicBezTo>
                  <a:pt x="293" y="653"/>
                  <a:pt x="414" y="708"/>
                  <a:pt x="534" y="738"/>
                </a:cubicBezTo>
                <a:cubicBezTo>
                  <a:pt x="726" y="768"/>
                  <a:pt x="783" y="783"/>
                  <a:pt x="924" y="762"/>
                </a:cubicBezTo>
                <a:cubicBezTo>
                  <a:pt x="1065" y="741"/>
                  <a:pt x="1282" y="663"/>
                  <a:pt x="1380" y="612"/>
                </a:cubicBezTo>
                <a:cubicBezTo>
                  <a:pt x="1446" y="534"/>
                  <a:pt x="1512" y="456"/>
                  <a:pt x="1512" y="456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Екі түзудің дирекциондық бұрыштары мен ішкі бұрыштары арасындағы байланыс</a:t>
            </a:r>
            <a:endParaRPr sz="4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5" name="Google Shape;425;p22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2"/>
          <p:cNvSpPr/>
          <p:nvPr/>
        </p:nvSpPr>
        <p:spPr>
          <a:xfrm>
            <a:off x="-252413" y="3284538"/>
            <a:ext cx="9144001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22"/>
          <p:cNvGrpSpPr/>
          <p:nvPr/>
        </p:nvGrpSpPr>
        <p:grpSpPr>
          <a:xfrm>
            <a:off x="611188" y="3644900"/>
            <a:ext cx="6624637" cy="2519363"/>
            <a:chOff x="385" y="2251"/>
            <a:chExt cx="4173" cy="1587"/>
          </a:xfrm>
        </p:grpSpPr>
        <p:sp>
          <p:nvSpPr>
            <p:cNvPr id="428" name="Google Shape;428;p22"/>
            <p:cNvSpPr/>
            <p:nvPr/>
          </p:nvSpPr>
          <p:spPr>
            <a:xfrm>
              <a:off x="385" y="2251"/>
              <a:ext cx="726" cy="154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1202" y="3566"/>
              <a:ext cx="3356" cy="27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0" name="Google Shape;430;p22"/>
          <p:cNvCxnSpPr/>
          <p:nvPr/>
        </p:nvCxnSpPr>
        <p:spPr>
          <a:xfrm flipH="1" rot="10800000">
            <a:off x="1476375" y="3933825"/>
            <a:ext cx="2808288" cy="115093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lg" w="lg" type="oval"/>
            <a:tailEnd len="lg" w="lg" type="oval"/>
          </a:ln>
        </p:spPr>
      </p:cxnSp>
      <p:sp>
        <p:nvSpPr>
          <p:cNvPr id="431" name="Google Shape;431;p22"/>
          <p:cNvSpPr txBox="1"/>
          <p:nvPr/>
        </p:nvSpPr>
        <p:spPr>
          <a:xfrm>
            <a:off x="900113" y="5157788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32" name="Google Shape;432;p22"/>
          <p:cNvSpPr txBox="1"/>
          <p:nvPr/>
        </p:nvSpPr>
        <p:spPr>
          <a:xfrm>
            <a:off x="4067175" y="4076700"/>
            <a:ext cx="4318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cxnSp>
        <p:nvCxnSpPr>
          <p:cNvPr id="433" name="Google Shape;433;p22"/>
          <p:cNvCxnSpPr/>
          <p:nvPr/>
        </p:nvCxnSpPr>
        <p:spPr>
          <a:xfrm>
            <a:off x="4284663" y="3933825"/>
            <a:ext cx="1655762" cy="100806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oval"/>
          </a:ln>
        </p:spPr>
      </p:cxnSp>
      <p:sp>
        <p:nvSpPr>
          <p:cNvPr id="434" name="Google Shape;434;p22"/>
          <p:cNvSpPr txBox="1"/>
          <p:nvPr/>
        </p:nvSpPr>
        <p:spPr>
          <a:xfrm>
            <a:off x="6156325" y="4868863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cxnSp>
        <p:nvCxnSpPr>
          <p:cNvPr id="435" name="Google Shape;435;p22"/>
          <p:cNvCxnSpPr/>
          <p:nvPr/>
        </p:nvCxnSpPr>
        <p:spPr>
          <a:xfrm flipH="1" rot="10800000">
            <a:off x="4284663" y="3357563"/>
            <a:ext cx="1439862" cy="57626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36" name="Google Shape;436;p22"/>
          <p:cNvCxnSpPr/>
          <p:nvPr/>
        </p:nvCxnSpPr>
        <p:spPr>
          <a:xfrm rot="10800000">
            <a:off x="1476375" y="2420938"/>
            <a:ext cx="0" cy="41036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7" name="Google Shape;437;p22"/>
          <p:cNvSpPr/>
          <p:nvPr/>
        </p:nvSpPr>
        <p:spPr>
          <a:xfrm>
            <a:off x="1476375" y="4797425"/>
            <a:ext cx="314325" cy="144463"/>
          </a:xfrm>
          <a:custGeom>
            <a:rect b="b" l="l" r="r" t="t"/>
            <a:pathLst>
              <a:path extrusionOk="0" h="91" w="198">
                <a:moveTo>
                  <a:pt x="0" y="1"/>
                </a:moveTo>
                <a:cubicBezTo>
                  <a:pt x="13" y="2"/>
                  <a:pt x="51" y="0"/>
                  <a:pt x="78" y="7"/>
                </a:cubicBezTo>
                <a:cubicBezTo>
                  <a:pt x="105" y="14"/>
                  <a:pt x="142" y="29"/>
                  <a:pt x="162" y="43"/>
                </a:cubicBezTo>
                <a:cubicBezTo>
                  <a:pt x="182" y="57"/>
                  <a:pt x="191" y="81"/>
                  <a:pt x="198" y="9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2"/>
          <p:cNvSpPr txBox="1"/>
          <p:nvPr/>
        </p:nvSpPr>
        <p:spPr>
          <a:xfrm>
            <a:off x="1692275" y="4868863"/>
            <a:ext cx="5762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baseline="-25000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p22"/>
          <p:cNvSpPr/>
          <p:nvPr/>
        </p:nvSpPr>
        <p:spPr>
          <a:xfrm>
            <a:off x="4284663" y="3716338"/>
            <a:ext cx="314325" cy="144462"/>
          </a:xfrm>
          <a:custGeom>
            <a:rect b="b" l="l" r="r" t="t"/>
            <a:pathLst>
              <a:path extrusionOk="0" h="91" w="198">
                <a:moveTo>
                  <a:pt x="0" y="1"/>
                </a:moveTo>
                <a:cubicBezTo>
                  <a:pt x="13" y="2"/>
                  <a:pt x="51" y="0"/>
                  <a:pt x="78" y="7"/>
                </a:cubicBezTo>
                <a:cubicBezTo>
                  <a:pt x="105" y="14"/>
                  <a:pt x="142" y="29"/>
                  <a:pt x="162" y="43"/>
                </a:cubicBezTo>
                <a:cubicBezTo>
                  <a:pt x="182" y="57"/>
                  <a:pt x="191" y="81"/>
                  <a:pt x="198" y="91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2"/>
          <p:cNvSpPr txBox="1"/>
          <p:nvPr/>
        </p:nvSpPr>
        <p:spPr>
          <a:xfrm>
            <a:off x="4427538" y="3716338"/>
            <a:ext cx="5762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baseline="-25000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22"/>
          <p:cNvSpPr/>
          <p:nvPr/>
        </p:nvSpPr>
        <p:spPr>
          <a:xfrm>
            <a:off x="4284663" y="3573463"/>
            <a:ext cx="592137" cy="692150"/>
          </a:xfrm>
          <a:custGeom>
            <a:rect b="b" l="l" r="r" t="t"/>
            <a:pathLst>
              <a:path extrusionOk="0" h="436" w="373">
                <a:moveTo>
                  <a:pt x="0" y="0"/>
                </a:moveTo>
                <a:cubicBezTo>
                  <a:pt x="21" y="3"/>
                  <a:pt x="85" y="3"/>
                  <a:pt x="132" y="20"/>
                </a:cubicBezTo>
                <a:cubicBezTo>
                  <a:pt x="179" y="37"/>
                  <a:pt x="243" y="67"/>
                  <a:pt x="280" y="100"/>
                </a:cubicBezTo>
                <a:cubicBezTo>
                  <a:pt x="317" y="133"/>
                  <a:pt x="341" y="180"/>
                  <a:pt x="356" y="220"/>
                </a:cubicBezTo>
                <a:cubicBezTo>
                  <a:pt x="371" y="260"/>
                  <a:pt x="373" y="304"/>
                  <a:pt x="372" y="340"/>
                </a:cubicBezTo>
                <a:cubicBezTo>
                  <a:pt x="371" y="376"/>
                  <a:pt x="353" y="416"/>
                  <a:pt x="348" y="436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2"/>
          <p:cNvSpPr txBox="1"/>
          <p:nvPr/>
        </p:nvSpPr>
        <p:spPr>
          <a:xfrm>
            <a:off x="4787900" y="4005263"/>
            <a:ext cx="5762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ru-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baseline="-25000" lang="ru-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r>
            <a:endParaRPr b="1"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22"/>
          <p:cNvSpPr/>
          <p:nvPr/>
        </p:nvSpPr>
        <p:spPr>
          <a:xfrm>
            <a:off x="3670300" y="3397250"/>
            <a:ext cx="1512888" cy="1362075"/>
          </a:xfrm>
          <a:custGeom>
            <a:rect b="b" l="l" r="r" t="t"/>
            <a:pathLst>
              <a:path extrusionOk="0" h="858" w="953">
                <a:moveTo>
                  <a:pt x="392" y="0"/>
                </a:moveTo>
                <a:cubicBezTo>
                  <a:pt x="435" y="7"/>
                  <a:pt x="574" y="11"/>
                  <a:pt x="652" y="44"/>
                </a:cubicBezTo>
                <a:cubicBezTo>
                  <a:pt x="730" y="77"/>
                  <a:pt x="810" y="125"/>
                  <a:pt x="860" y="196"/>
                </a:cubicBezTo>
                <a:cubicBezTo>
                  <a:pt x="910" y="267"/>
                  <a:pt x="951" y="383"/>
                  <a:pt x="952" y="468"/>
                </a:cubicBezTo>
                <a:cubicBezTo>
                  <a:pt x="953" y="553"/>
                  <a:pt x="923" y="643"/>
                  <a:pt x="864" y="704"/>
                </a:cubicBezTo>
                <a:cubicBezTo>
                  <a:pt x="805" y="765"/>
                  <a:pt x="691" y="814"/>
                  <a:pt x="600" y="836"/>
                </a:cubicBezTo>
                <a:cubicBezTo>
                  <a:pt x="509" y="858"/>
                  <a:pt x="399" y="856"/>
                  <a:pt x="320" y="836"/>
                </a:cubicBezTo>
                <a:cubicBezTo>
                  <a:pt x="241" y="816"/>
                  <a:pt x="181" y="769"/>
                  <a:pt x="128" y="716"/>
                </a:cubicBezTo>
                <a:cubicBezTo>
                  <a:pt x="75" y="663"/>
                  <a:pt x="27" y="558"/>
                  <a:pt x="0" y="516"/>
                </a:cubicBezTo>
              </a:path>
            </a:pathLst>
          </a:custGeom>
          <a:noFill/>
          <a:ln cap="flat" cmpd="sng" w="9525">
            <a:solidFill>
              <a:srgbClr val="00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2"/>
          <p:cNvSpPr txBox="1"/>
          <p:nvPr/>
        </p:nvSpPr>
        <p:spPr>
          <a:xfrm>
            <a:off x="3419475" y="4365625"/>
            <a:ext cx="576263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800"/>
              <a:buFont typeface="Arial"/>
              <a:buNone/>
            </a:pPr>
            <a:r>
              <a:rPr b="1" lang="ru-RU" sz="18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baseline="-25000" lang="ru-RU" sz="18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endParaRPr b="1" sz="1800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5" name="Google Shape;445;p22"/>
          <p:cNvCxnSpPr/>
          <p:nvPr/>
        </p:nvCxnSpPr>
        <p:spPr>
          <a:xfrm rot="10800000">
            <a:off x="4284663" y="1484313"/>
            <a:ext cx="0" cy="41036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6" name="Google Shape;446;p22"/>
          <p:cNvSpPr txBox="1"/>
          <p:nvPr/>
        </p:nvSpPr>
        <p:spPr>
          <a:xfrm>
            <a:off x="4356100" y="4797425"/>
            <a:ext cx="720725" cy="366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βпр</a:t>
            </a:r>
            <a:r>
              <a:rPr b="1" baseline="-25000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22"/>
          <p:cNvSpPr txBox="1"/>
          <p:nvPr/>
        </p:nvSpPr>
        <p:spPr>
          <a:xfrm>
            <a:off x="3203575" y="3644900"/>
            <a:ext cx="720725" cy="366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βлев</a:t>
            </a:r>
            <a:r>
              <a:rPr b="1" baseline="-25000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6788" y="1428750"/>
            <a:ext cx="4367212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2"/>
          <p:cNvSpPr/>
          <p:nvPr/>
        </p:nvSpPr>
        <p:spPr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4275" y="5064125"/>
            <a:ext cx="4938713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2"/>
          <p:cNvSpPr txBox="1"/>
          <p:nvPr/>
        </p:nvSpPr>
        <p:spPr>
          <a:xfrm>
            <a:off x="6786563" y="3143250"/>
            <a:ext cx="10001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(13)</a:t>
            </a:r>
            <a:endParaRPr/>
          </a:p>
        </p:txBody>
      </p:sp>
      <p:sp>
        <p:nvSpPr>
          <p:cNvPr id="453" name="Google Shape;453;p22"/>
          <p:cNvSpPr txBox="1"/>
          <p:nvPr/>
        </p:nvSpPr>
        <p:spPr>
          <a:xfrm>
            <a:off x="7858125" y="4500563"/>
            <a:ext cx="10001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(14)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idx="12" type="sldNum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Noto Sans Symbols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9B9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Зеленый мрамор" id="194" name="Google Shape;194;p3"/>
          <p:cNvSpPr txBox="1"/>
          <p:nvPr/>
        </p:nvSpPr>
        <p:spPr>
          <a:xfrm>
            <a:off x="285750" y="428625"/>
            <a:ext cx="8496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lang="ru-RU" sz="2800">
                <a:solidFill>
                  <a:schemeClr val="lt1"/>
                </a:solidFill>
              </a:rPr>
              <a:t>Түзуді бағдарлау - бастапқы бағыт ретінде алынған бағыт арқылы </a:t>
            </a:r>
            <a:r>
              <a:rPr lang="ru-RU" sz="2800">
                <a:solidFill>
                  <a:schemeClr val="lt1"/>
                </a:solidFill>
              </a:rPr>
              <a:t>жергілікті жердегі түзудің бағытын анықтау</a:t>
            </a:r>
            <a:endParaRPr/>
          </a:p>
        </p:txBody>
      </p:sp>
      <p:sp>
        <p:nvSpPr>
          <p:cNvPr id="195" name="Google Shape;195;p3"/>
          <p:cNvSpPr txBox="1"/>
          <p:nvPr/>
        </p:nvSpPr>
        <p:spPr>
          <a:xfrm>
            <a:off x="359550" y="2482375"/>
            <a:ext cx="8424900" cy="86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ru-RU" sz="2500">
                <a:solidFill>
                  <a:schemeClr val="lt1"/>
                </a:solidFill>
              </a:rPr>
              <a:t>Бастапқы бағыт пен бағдарланатын түзу арасындағы бұрыш </a:t>
            </a:r>
            <a:r>
              <a:rPr i="1" lang="ru-RU" sz="2500">
                <a:solidFill>
                  <a:schemeClr val="lt1"/>
                </a:solidFill>
              </a:rPr>
              <a:t>бағдарлау бұрышы</a:t>
            </a:r>
            <a:r>
              <a:rPr lang="ru-RU" sz="2500">
                <a:solidFill>
                  <a:schemeClr val="lt1"/>
                </a:solidFill>
              </a:rPr>
              <a:t> деп аталады.</a:t>
            </a:r>
            <a:endParaRPr sz="1900"/>
          </a:p>
        </p:txBody>
      </p:sp>
      <p:sp>
        <p:nvSpPr>
          <p:cNvPr id="196" name="Google Shape;196;p3"/>
          <p:cNvSpPr/>
          <p:nvPr/>
        </p:nvSpPr>
        <p:spPr>
          <a:xfrm>
            <a:off x="571500" y="3786188"/>
            <a:ext cx="8143875" cy="267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357188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lang="ru-RU" sz="2800">
                <a:solidFill>
                  <a:schemeClr val="lt1"/>
                </a:solidFill>
              </a:rPr>
              <a:t>Бағдарлау бұрыш ретінде келесілер қолданылады</a:t>
            </a:r>
            <a:r>
              <a:rPr i="0" lang="ru-RU" sz="2800" u="none" cap="none" strike="noStrike">
                <a:solidFill>
                  <a:schemeClr val="lt1"/>
                </a:solidFill>
              </a:rPr>
              <a:t>:</a:t>
            </a:r>
            <a:endParaRPr/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lang="ru-RU" sz="2800">
                <a:solidFill>
                  <a:schemeClr val="lt1"/>
                </a:solidFill>
              </a:rPr>
              <a:t>ақиқат</a:t>
            </a:r>
            <a:r>
              <a:rPr i="0" lang="ru-RU" sz="2800" u="none" cap="none" strike="noStrike">
                <a:solidFill>
                  <a:schemeClr val="lt1"/>
                </a:solidFill>
              </a:rPr>
              <a:t> (географи</a:t>
            </a:r>
            <a:r>
              <a:rPr lang="ru-RU" sz="2800">
                <a:solidFill>
                  <a:schemeClr val="lt1"/>
                </a:solidFill>
              </a:rPr>
              <a:t>ялық</a:t>
            </a:r>
            <a:r>
              <a:rPr i="0" lang="ru-RU" sz="2800" u="none" cap="none" strike="noStrike">
                <a:solidFill>
                  <a:schemeClr val="lt1"/>
                </a:solidFill>
              </a:rPr>
              <a:t>) азимут </a:t>
            </a:r>
            <a:r>
              <a:rPr lang="ru-RU" sz="2800">
                <a:solidFill>
                  <a:schemeClr val="lt1"/>
                </a:solidFill>
              </a:rPr>
              <a:t>және</a:t>
            </a:r>
            <a:r>
              <a:rPr i="0" lang="ru-RU" sz="2800" u="none" cap="none" strike="noStrike">
                <a:solidFill>
                  <a:schemeClr val="lt1"/>
                </a:solidFill>
              </a:rPr>
              <a:t> румб</a:t>
            </a:r>
            <a:endParaRPr/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i="0" lang="ru-RU" sz="2800" u="none" cap="none" strike="noStrike">
                <a:solidFill>
                  <a:schemeClr val="lt1"/>
                </a:solidFill>
              </a:rPr>
              <a:t>магнит</a:t>
            </a:r>
            <a:r>
              <a:rPr lang="ru-RU" sz="2800">
                <a:solidFill>
                  <a:schemeClr val="lt1"/>
                </a:solidFill>
              </a:rPr>
              <a:t>тік</a:t>
            </a:r>
            <a:r>
              <a:rPr i="0" lang="ru-RU" sz="2800" u="none" cap="none" strike="noStrike">
                <a:solidFill>
                  <a:schemeClr val="lt1"/>
                </a:solidFill>
              </a:rPr>
              <a:t> азимут </a:t>
            </a:r>
            <a:r>
              <a:rPr lang="ru-RU" sz="2800">
                <a:solidFill>
                  <a:schemeClr val="lt1"/>
                </a:solidFill>
              </a:rPr>
              <a:t>және</a:t>
            </a:r>
            <a:r>
              <a:rPr i="0" lang="ru-RU" sz="2800" u="none" cap="none" strike="noStrike">
                <a:solidFill>
                  <a:schemeClr val="lt1"/>
                </a:solidFill>
              </a:rPr>
              <a:t> румб; </a:t>
            </a:r>
            <a:endParaRPr/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i="0" lang="ru-RU" sz="2800" u="none" cap="none" strike="noStrike">
                <a:solidFill>
                  <a:schemeClr val="lt1"/>
                </a:solidFill>
              </a:rPr>
              <a:t>дирекцион</a:t>
            </a:r>
            <a:r>
              <a:rPr lang="ru-RU" sz="2800">
                <a:solidFill>
                  <a:schemeClr val="lt1"/>
                </a:solidFill>
              </a:rPr>
              <a:t>дық</a:t>
            </a:r>
            <a:r>
              <a:rPr i="0" lang="ru-RU" sz="2800" u="none" cap="none" strike="noStrike">
                <a:solidFill>
                  <a:schemeClr val="lt1"/>
                </a:solidFill>
              </a:rPr>
              <a:t> </a:t>
            </a:r>
            <a:r>
              <a:rPr lang="ru-RU" sz="2800">
                <a:solidFill>
                  <a:schemeClr val="lt1"/>
                </a:solidFill>
              </a:rPr>
              <a:t>бұрыш</a:t>
            </a:r>
            <a:r>
              <a:rPr i="0" lang="ru-RU" sz="2800" u="none" cap="none" strike="noStrike">
                <a:solidFill>
                  <a:schemeClr val="lt1"/>
                </a:solidFill>
              </a:rPr>
              <a:t> </a:t>
            </a:r>
            <a:r>
              <a:rPr lang="ru-RU" sz="2800">
                <a:solidFill>
                  <a:schemeClr val="lt1"/>
                </a:solidFill>
              </a:rPr>
              <a:t>және</a:t>
            </a:r>
            <a:r>
              <a:rPr i="0" lang="ru-RU" sz="2800" u="none" cap="none" strike="noStrike">
                <a:solidFill>
                  <a:schemeClr val="lt1"/>
                </a:solidFill>
              </a:rPr>
              <a:t> румб.</a:t>
            </a:r>
            <a:endParaRPr i="0" sz="36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_11_12" id="201" name="Google Shape;20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52101" t="0"/>
          <a:stretch/>
        </p:blipFill>
        <p:spPr>
          <a:xfrm>
            <a:off x="142875" y="2714625"/>
            <a:ext cx="4071900" cy="41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"/>
          <p:cNvSpPr/>
          <p:nvPr/>
        </p:nvSpPr>
        <p:spPr>
          <a:xfrm>
            <a:off x="214313" y="142875"/>
            <a:ext cx="8715375" cy="2678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lang="ru-RU" sz="2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Түзудің ақиқат азимуты-бұл нүктенің ақиқат (географиялық) меридианының солтүстік бағытынан түзуге</a:t>
            </a:r>
            <a:r>
              <a:rPr lang="ru-RU" sz="2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2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дейін сағат тілімен есептелген көлденең бұрыш.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5214938" y="3000375"/>
            <a:ext cx="2500200" cy="22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lang="ru-RU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Ақиқат азимуттар 0° - тен 360° - ке дейінгі мәндерді алады.</a:t>
            </a:r>
            <a:r>
              <a:rPr i="0" lang="ru-RU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04" name="Google Shape;204;p4"/>
          <p:cNvCxnSpPr/>
          <p:nvPr/>
        </p:nvCxnSpPr>
        <p:spPr>
          <a:xfrm rot="-5400000">
            <a:off x="-1108869" y="4822032"/>
            <a:ext cx="3787775" cy="1588"/>
          </a:xfrm>
          <a:prstGeom prst="straightConnector1">
            <a:avLst/>
          </a:prstGeom>
          <a:noFill/>
          <a:ln cap="flat" cmpd="sng" w="28575">
            <a:solidFill>
              <a:srgbClr val="2298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4"/>
          <p:cNvSpPr/>
          <p:nvPr/>
        </p:nvSpPr>
        <p:spPr>
          <a:xfrm>
            <a:off x="642938" y="2786063"/>
            <a:ext cx="214312" cy="21431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9050">
            <a:solidFill>
              <a:srgbClr val="5074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428625" y="4572000"/>
            <a:ext cx="285750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07" name="Google Shape;207;p4"/>
          <p:cNvSpPr txBox="1"/>
          <p:nvPr/>
        </p:nvSpPr>
        <p:spPr>
          <a:xfrm>
            <a:off x="2357438" y="6143625"/>
            <a:ext cx="357187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08" name="Google Shape;208;p4"/>
          <p:cNvSpPr txBox="1"/>
          <p:nvPr/>
        </p:nvSpPr>
        <p:spPr>
          <a:xfrm>
            <a:off x="785813" y="4572000"/>
            <a:ext cx="642937" cy="369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</a:t>
            </a: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/>
          <p:nvPr>
            <p:ph idx="1" type="body"/>
          </p:nvPr>
        </p:nvSpPr>
        <p:spPr>
          <a:xfrm>
            <a:off x="214313" y="857250"/>
            <a:ext cx="8181975" cy="507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rtl="0" algn="l">
              <a:spcBef>
                <a:spcPts val="600"/>
              </a:spcBef>
              <a:spcAft>
                <a:spcPts val="0"/>
              </a:spcAft>
              <a:buSzPts val="2900"/>
              <a:buFont typeface="Cambria"/>
              <a:buChar char="-"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Түзудің ә</a:t>
            </a: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р түрлі нүктелеріндегі</a:t>
            </a: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 азимуты әртүрлі мағынаға ие, өйткені сфера бетіндегі меридиандар бір-біріне параллель емес.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9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 txBox="1"/>
          <p:nvPr>
            <p:ph type="title"/>
          </p:nvPr>
        </p:nvSpPr>
        <p:spPr>
          <a:xfrm>
            <a:off x="500063" y="285750"/>
            <a:ext cx="8001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Түзудің түрлі нүктелеріндегі ақиқат азимуттарының байланысы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20" name="Google Shape;220;p6"/>
          <p:cNvCxnSpPr/>
          <p:nvPr/>
        </p:nvCxnSpPr>
        <p:spPr>
          <a:xfrm flipH="1" rot="10800000">
            <a:off x="3708400" y="3357563"/>
            <a:ext cx="2592388" cy="1079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oval"/>
            <a:tailEnd len="lg" w="lg" type="oval"/>
          </a:ln>
        </p:spPr>
      </p:cxnSp>
      <p:sp>
        <p:nvSpPr>
          <p:cNvPr id="221" name="Google Shape;221;p6"/>
          <p:cNvSpPr txBox="1"/>
          <p:nvPr/>
        </p:nvSpPr>
        <p:spPr>
          <a:xfrm>
            <a:off x="3132138" y="4365625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6443663" y="3357563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grpSp>
        <p:nvGrpSpPr>
          <p:cNvPr id="223" name="Google Shape;223;p6"/>
          <p:cNvGrpSpPr/>
          <p:nvPr/>
        </p:nvGrpSpPr>
        <p:grpSpPr>
          <a:xfrm>
            <a:off x="3563938" y="2205038"/>
            <a:ext cx="287337" cy="3859212"/>
            <a:chOff x="2245" y="1389"/>
            <a:chExt cx="181" cy="2431"/>
          </a:xfrm>
        </p:grpSpPr>
        <p:cxnSp>
          <p:nvCxnSpPr>
            <p:cNvPr id="224" name="Google Shape;224;p6"/>
            <p:cNvCxnSpPr/>
            <p:nvPr/>
          </p:nvCxnSpPr>
          <p:spPr>
            <a:xfrm flipH="1">
              <a:off x="2335" y="1525"/>
              <a:ext cx="1" cy="2295"/>
            </a:xfrm>
            <a:prstGeom prst="straightConnector1">
              <a:avLst/>
            </a:prstGeom>
            <a:noFill/>
            <a:ln cap="flat" cmpd="sng" w="9525">
              <a:solidFill>
                <a:srgbClr val="0000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5" name="Google Shape;225;p6"/>
            <p:cNvSpPr/>
            <p:nvPr/>
          </p:nvSpPr>
          <p:spPr>
            <a:xfrm>
              <a:off x="2245" y="1389"/>
              <a:ext cx="181" cy="181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 cap="flat" cmpd="sng" w="9525">
              <a:solidFill>
                <a:srgbClr val="0000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6"/>
          <p:cNvSpPr txBox="1"/>
          <p:nvPr/>
        </p:nvSpPr>
        <p:spPr>
          <a:xfrm>
            <a:off x="3492500" y="1628775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227" name="Google Shape;227;p6"/>
          <p:cNvSpPr txBox="1"/>
          <p:nvPr/>
        </p:nvSpPr>
        <p:spPr>
          <a:xfrm>
            <a:off x="3492500" y="6021388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</a:t>
            </a:r>
            <a:endParaRPr/>
          </a:p>
        </p:txBody>
      </p:sp>
      <p:sp>
        <p:nvSpPr>
          <p:cNvPr id="228" name="Google Shape;228;p6"/>
          <p:cNvSpPr/>
          <p:nvPr/>
        </p:nvSpPr>
        <p:spPr>
          <a:xfrm>
            <a:off x="3705225" y="3981450"/>
            <a:ext cx="503238" cy="227013"/>
          </a:xfrm>
          <a:custGeom>
            <a:rect b="b" l="l" r="r" t="t"/>
            <a:pathLst>
              <a:path extrusionOk="0" h="143" w="317">
                <a:moveTo>
                  <a:pt x="0" y="0"/>
                </a:moveTo>
                <a:cubicBezTo>
                  <a:pt x="21" y="2"/>
                  <a:pt x="85" y="5"/>
                  <a:pt x="126" y="18"/>
                </a:cubicBezTo>
                <a:cubicBezTo>
                  <a:pt x="167" y="31"/>
                  <a:pt x="214" y="57"/>
                  <a:pt x="246" y="78"/>
                </a:cubicBezTo>
                <a:cubicBezTo>
                  <a:pt x="278" y="99"/>
                  <a:pt x="302" y="130"/>
                  <a:pt x="317" y="143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4140200" y="4149725"/>
            <a:ext cx="7921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0" baseline="-25000" i="1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6948488" y="3357563"/>
            <a:ext cx="7921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0" baseline="-25000" i="1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b="0" i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6102350" y="2798763"/>
            <a:ext cx="190500" cy="14287"/>
          </a:xfrm>
          <a:custGeom>
            <a:rect b="b" l="l" r="r" t="t"/>
            <a:pathLst>
              <a:path extrusionOk="0" h="9" w="120">
                <a:moveTo>
                  <a:pt x="0" y="9"/>
                </a:moveTo>
                <a:cubicBezTo>
                  <a:pt x="11" y="8"/>
                  <a:pt x="44" y="2"/>
                  <a:pt x="64" y="1"/>
                </a:cubicBezTo>
                <a:cubicBezTo>
                  <a:pt x="84" y="0"/>
                  <a:pt x="108" y="4"/>
                  <a:pt x="120" y="5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5997575" y="2349500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  <a:endParaRPr/>
          </a:p>
        </p:txBody>
      </p:sp>
      <p:sp>
        <p:nvSpPr>
          <p:cNvPr id="233" name="Google Shape;233;p6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6"/>
          <p:cNvGrpSpPr/>
          <p:nvPr/>
        </p:nvGrpSpPr>
        <p:grpSpPr>
          <a:xfrm>
            <a:off x="6156325" y="1557338"/>
            <a:ext cx="287338" cy="3859212"/>
            <a:chOff x="2245" y="1389"/>
            <a:chExt cx="181" cy="2431"/>
          </a:xfrm>
        </p:grpSpPr>
        <p:cxnSp>
          <p:nvCxnSpPr>
            <p:cNvPr id="236" name="Google Shape;236;p6"/>
            <p:cNvCxnSpPr/>
            <p:nvPr/>
          </p:nvCxnSpPr>
          <p:spPr>
            <a:xfrm flipH="1">
              <a:off x="2335" y="1525"/>
              <a:ext cx="1" cy="2295"/>
            </a:xfrm>
            <a:prstGeom prst="straightConnector1">
              <a:avLst/>
            </a:prstGeom>
            <a:noFill/>
            <a:ln cap="flat" cmpd="sng" w="9525">
              <a:solidFill>
                <a:srgbClr val="000099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237" name="Google Shape;237;p6"/>
            <p:cNvSpPr/>
            <p:nvPr/>
          </p:nvSpPr>
          <p:spPr>
            <a:xfrm>
              <a:off x="2245" y="1389"/>
              <a:ext cx="181" cy="181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 cap="flat" cmpd="sng" w="9525">
              <a:solidFill>
                <a:srgbClr val="00009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6"/>
          <p:cNvGrpSpPr/>
          <p:nvPr/>
        </p:nvGrpSpPr>
        <p:grpSpPr>
          <a:xfrm rot="-1188897">
            <a:off x="6149961" y="1475144"/>
            <a:ext cx="287338" cy="3870325"/>
            <a:chOff x="2242" y="1382"/>
            <a:chExt cx="181" cy="2438"/>
          </a:xfrm>
        </p:grpSpPr>
        <p:cxnSp>
          <p:nvCxnSpPr>
            <p:cNvPr id="239" name="Google Shape;239;p6"/>
            <p:cNvCxnSpPr/>
            <p:nvPr/>
          </p:nvCxnSpPr>
          <p:spPr>
            <a:xfrm flipH="1">
              <a:off x="2335" y="1525"/>
              <a:ext cx="1" cy="2295"/>
            </a:xfrm>
            <a:prstGeom prst="straightConnector1">
              <a:avLst/>
            </a:prstGeom>
            <a:noFill/>
            <a:ln cap="flat" cmpd="sng" w="9525">
              <a:solidFill>
                <a:srgbClr val="0000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0" name="Google Shape;240;p6"/>
            <p:cNvSpPr/>
            <p:nvPr/>
          </p:nvSpPr>
          <p:spPr>
            <a:xfrm>
              <a:off x="2242" y="1382"/>
              <a:ext cx="181" cy="181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 cap="flat" cmpd="sng" w="9525">
              <a:solidFill>
                <a:srgbClr val="0000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6"/>
          <p:cNvSpPr/>
          <p:nvPr/>
        </p:nvSpPr>
        <p:spPr>
          <a:xfrm>
            <a:off x="6076950" y="3121025"/>
            <a:ext cx="457200" cy="495300"/>
          </a:xfrm>
          <a:custGeom>
            <a:rect b="b" l="l" r="r" t="t"/>
            <a:pathLst>
              <a:path extrusionOk="0" h="312" w="288">
                <a:moveTo>
                  <a:pt x="95" y="13"/>
                </a:moveTo>
                <a:cubicBezTo>
                  <a:pt x="110" y="13"/>
                  <a:pt x="156" y="0"/>
                  <a:pt x="186" y="13"/>
                </a:cubicBezTo>
                <a:cubicBezTo>
                  <a:pt x="216" y="26"/>
                  <a:pt x="256" y="63"/>
                  <a:pt x="272" y="94"/>
                </a:cubicBezTo>
                <a:cubicBezTo>
                  <a:pt x="288" y="125"/>
                  <a:pt x="287" y="168"/>
                  <a:pt x="280" y="198"/>
                </a:cubicBezTo>
                <a:cubicBezTo>
                  <a:pt x="273" y="228"/>
                  <a:pt x="257" y="255"/>
                  <a:pt x="232" y="274"/>
                </a:cubicBezTo>
                <a:cubicBezTo>
                  <a:pt x="207" y="293"/>
                  <a:pt x="161" y="308"/>
                  <a:pt x="132" y="310"/>
                </a:cubicBezTo>
                <a:cubicBezTo>
                  <a:pt x="103" y="312"/>
                  <a:pt x="82" y="300"/>
                  <a:pt x="60" y="286"/>
                </a:cubicBezTo>
                <a:cubicBezTo>
                  <a:pt x="38" y="272"/>
                  <a:pt x="12" y="238"/>
                  <a:pt x="0" y="226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6"/>
          <p:cNvCxnSpPr/>
          <p:nvPr/>
        </p:nvCxnSpPr>
        <p:spPr>
          <a:xfrm flipH="1" rot="10800000">
            <a:off x="6300788" y="3068638"/>
            <a:ext cx="719137" cy="2889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43" name="Google Shape;243;p6"/>
          <p:cNvSpPr/>
          <p:nvPr/>
        </p:nvSpPr>
        <p:spPr>
          <a:xfrm>
            <a:off x="6372225" y="2924175"/>
            <a:ext cx="503238" cy="227013"/>
          </a:xfrm>
          <a:custGeom>
            <a:rect b="b" l="l" r="r" t="t"/>
            <a:pathLst>
              <a:path extrusionOk="0" h="143" w="317">
                <a:moveTo>
                  <a:pt x="0" y="0"/>
                </a:moveTo>
                <a:cubicBezTo>
                  <a:pt x="21" y="2"/>
                  <a:pt x="85" y="5"/>
                  <a:pt x="126" y="18"/>
                </a:cubicBezTo>
                <a:cubicBezTo>
                  <a:pt x="167" y="31"/>
                  <a:pt x="214" y="57"/>
                  <a:pt x="246" y="78"/>
                </a:cubicBezTo>
                <a:cubicBezTo>
                  <a:pt x="278" y="99"/>
                  <a:pt x="302" y="130"/>
                  <a:pt x="317" y="143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6948488" y="2852738"/>
            <a:ext cx="7921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0" baseline="-25000" i="1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2286000"/>
            <a:ext cx="3087688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/>
          <p:nvPr/>
        </p:nvSpPr>
        <p:spPr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3000375"/>
            <a:ext cx="2805113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6"/>
          <p:cNvSpPr/>
          <p:nvPr/>
        </p:nvSpPr>
        <p:spPr>
          <a:xfrm>
            <a:off x="0" y="329441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5675" y="1830388"/>
            <a:ext cx="2151063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6"/>
          <p:cNvSpPr txBox="1"/>
          <p:nvPr/>
        </p:nvSpPr>
        <p:spPr>
          <a:xfrm>
            <a:off x="642938" y="4643438"/>
            <a:ext cx="21034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 = Δλ·sinφ</a:t>
            </a:r>
            <a:endParaRPr/>
          </a:p>
        </p:txBody>
      </p:sp>
      <p:sp>
        <p:nvSpPr>
          <p:cNvPr id="252" name="Google Shape;252;p6"/>
          <p:cNvSpPr txBox="1"/>
          <p:nvPr/>
        </p:nvSpPr>
        <p:spPr>
          <a:xfrm>
            <a:off x="500063" y="3714750"/>
            <a:ext cx="211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18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γ –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меридиандардың жақындауы</a:t>
            </a:r>
            <a:endParaRPr sz="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/>
          <p:nvPr>
            <p:ph idx="1" type="body"/>
          </p:nvPr>
        </p:nvSpPr>
        <p:spPr>
          <a:xfrm>
            <a:off x="500063" y="285750"/>
            <a:ext cx="8215312" cy="607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Магниттік азимуттар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Жердегі магнетизмнің әсерінен еркін орналасқан магниттік стрелка осы нүктенің магниттік меридианының бағытына сай бұрылады.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Магниттік стрелканың  бұл қасиеті оған қатысты жергілікті жер түзулерін бағыттауға мүмкіндік береді.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-RU" sz="2600">
                <a:latin typeface="Cambria"/>
                <a:ea typeface="Cambria"/>
                <a:cs typeface="Cambria"/>
                <a:sym typeface="Cambria"/>
              </a:rPr>
              <a:t>Магниттік меридиан</a:t>
            </a: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-бұл магниттік полюстерді байланыстыратын ойша сызық.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-230187" lvl="0" marL="41910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 txBox="1"/>
          <p:nvPr>
            <p:ph type="title"/>
          </p:nvPr>
        </p:nvSpPr>
        <p:spPr>
          <a:xfrm>
            <a:off x="500063" y="142875"/>
            <a:ext cx="8043862" cy="796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Ақиқат және магниттік меридиандар бойынша түзулерді бағдарлау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64" name="Google Shape;264;p9"/>
          <p:cNvCxnSpPr/>
          <p:nvPr/>
        </p:nvCxnSpPr>
        <p:spPr>
          <a:xfrm flipH="1" rot="10800000">
            <a:off x="3708400" y="3357563"/>
            <a:ext cx="2592388" cy="1079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oval"/>
            <a:tailEnd len="lg" w="lg" type="oval"/>
          </a:ln>
        </p:spPr>
      </p:cxnSp>
      <p:sp>
        <p:nvSpPr>
          <p:cNvPr id="265" name="Google Shape;265;p9"/>
          <p:cNvSpPr txBox="1"/>
          <p:nvPr/>
        </p:nvSpPr>
        <p:spPr>
          <a:xfrm>
            <a:off x="3132138" y="4365625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66" name="Google Shape;266;p9"/>
          <p:cNvSpPr txBox="1"/>
          <p:nvPr/>
        </p:nvSpPr>
        <p:spPr>
          <a:xfrm>
            <a:off x="6443663" y="3357563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grpSp>
        <p:nvGrpSpPr>
          <p:cNvPr id="267" name="Google Shape;267;p9"/>
          <p:cNvGrpSpPr/>
          <p:nvPr/>
        </p:nvGrpSpPr>
        <p:grpSpPr>
          <a:xfrm>
            <a:off x="3563938" y="2205038"/>
            <a:ext cx="287337" cy="3859212"/>
            <a:chOff x="840" y="1362"/>
            <a:chExt cx="181" cy="2431"/>
          </a:xfrm>
        </p:grpSpPr>
        <p:cxnSp>
          <p:nvCxnSpPr>
            <p:cNvPr id="268" name="Google Shape;268;p9"/>
            <p:cNvCxnSpPr/>
            <p:nvPr/>
          </p:nvCxnSpPr>
          <p:spPr>
            <a:xfrm>
              <a:off x="930" y="1480"/>
              <a:ext cx="0" cy="2313"/>
            </a:xfrm>
            <a:prstGeom prst="straightConnector1">
              <a:avLst/>
            </a:prstGeom>
            <a:noFill/>
            <a:ln cap="flat" cmpd="sng" w="9525">
              <a:solidFill>
                <a:srgbClr val="0000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9" name="Google Shape;269;p9"/>
            <p:cNvSpPr/>
            <p:nvPr/>
          </p:nvSpPr>
          <p:spPr>
            <a:xfrm>
              <a:off x="840" y="1362"/>
              <a:ext cx="181" cy="181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 cap="flat" cmpd="sng" w="9525">
              <a:solidFill>
                <a:srgbClr val="0000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9"/>
          <p:cNvSpPr txBox="1"/>
          <p:nvPr/>
        </p:nvSpPr>
        <p:spPr>
          <a:xfrm>
            <a:off x="3492500" y="1628775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271" name="Google Shape;271;p9"/>
          <p:cNvSpPr txBox="1"/>
          <p:nvPr/>
        </p:nvSpPr>
        <p:spPr>
          <a:xfrm>
            <a:off x="3492500" y="6021388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</a:t>
            </a:r>
            <a:endParaRPr/>
          </a:p>
        </p:txBody>
      </p:sp>
      <p:sp>
        <p:nvSpPr>
          <p:cNvPr id="272" name="Google Shape;272;p9"/>
          <p:cNvSpPr/>
          <p:nvPr/>
        </p:nvSpPr>
        <p:spPr>
          <a:xfrm>
            <a:off x="3705225" y="3981450"/>
            <a:ext cx="503238" cy="227013"/>
          </a:xfrm>
          <a:custGeom>
            <a:rect b="b" l="l" r="r" t="t"/>
            <a:pathLst>
              <a:path extrusionOk="0" h="143" w="317">
                <a:moveTo>
                  <a:pt x="0" y="0"/>
                </a:moveTo>
                <a:cubicBezTo>
                  <a:pt x="21" y="2"/>
                  <a:pt x="85" y="5"/>
                  <a:pt x="126" y="18"/>
                </a:cubicBezTo>
                <a:cubicBezTo>
                  <a:pt x="167" y="31"/>
                  <a:pt x="214" y="57"/>
                  <a:pt x="246" y="78"/>
                </a:cubicBezTo>
                <a:cubicBezTo>
                  <a:pt x="278" y="99"/>
                  <a:pt x="302" y="130"/>
                  <a:pt x="317" y="143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9"/>
          <p:cNvSpPr txBox="1"/>
          <p:nvPr/>
        </p:nvSpPr>
        <p:spPr>
          <a:xfrm>
            <a:off x="4140200" y="4149725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/>
          </a:p>
        </p:txBody>
      </p:sp>
      <p:cxnSp>
        <p:nvCxnSpPr>
          <p:cNvPr id="274" name="Google Shape;274;p9"/>
          <p:cNvCxnSpPr/>
          <p:nvPr/>
        </p:nvCxnSpPr>
        <p:spPr>
          <a:xfrm flipH="1" rot="10800000">
            <a:off x="2843213" y="2349500"/>
            <a:ext cx="1873250" cy="388778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75" name="Google Shape;275;p9"/>
          <p:cNvSpPr txBox="1"/>
          <p:nvPr/>
        </p:nvSpPr>
        <p:spPr>
          <a:xfrm>
            <a:off x="4643438" y="1773238"/>
            <a:ext cx="6492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1" baseline="-25000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9"/>
          <p:cNvSpPr txBox="1"/>
          <p:nvPr/>
        </p:nvSpPr>
        <p:spPr>
          <a:xfrm>
            <a:off x="2051050" y="6092825"/>
            <a:ext cx="7937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</a:t>
            </a:r>
            <a:r>
              <a:rPr b="1" baseline="-25000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4032250" y="3784600"/>
            <a:ext cx="412750" cy="336550"/>
          </a:xfrm>
          <a:custGeom>
            <a:rect b="b" l="l" r="r" t="t"/>
            <a:pathLst>
              <a:path extrusionOk="0" h="212" w="260">
                <a:moveTo>
                  <a:pt x="0" y="0"/>
                </a:moveTo>
                <a:cubicBezTo>
                  <a:pt x="18" y="7"/>
                  <a:pt x="75" y="23"/>
                  <a:pt x="108" y="44"/>
                </a:cubicBezTo>
                <a:cubicBezTo>
                  <a:pt x="141" y="65"/>
                  <a:pt x="175" y="96"/>
                  <a:pt x="200" y="124"/>
                </a:cubicBezTo>
                <a:cubicBezTo>
                  <a:pt x="225" y="152"/>
                  <a:pt x="247" y="194"/>
                  <a:pt x="260" y="212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4427538" y="4076700"/>
            <a:ext cx="6492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aseline="-25000" i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endParaRPr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"/>
          <p:cNvSpPr/>
          <p:nvPr/>
        </p:nvSpPr>
        <p:spPr>
          <a:xfrm>
            <a:off x="3708400" y="3651250"/>
            <a:ext cx="336550" cy="82550"/>
          </a:xfrm>
          <a:custGeom>
            <a:rect b="b" l="l" r="r" t="t"/>
            <a:pathLst>
              <a:path extrusionOk="0" h="52" w="212">
                <a:moveTo>
                  <a:pt x="0" y="0"/>
                </a:moveTo>
                <a:cubicBezTo>
                  <a:pt x="17" y="2"/>
                  <a:pt x="65" y="3"/>
                  <a:pt x="100" y="12"/>
                </a:cubicBezTo>
                <a:cubicBezTo>
                  <a:pt x="135" y="21"/>
                  <a:pt x="189" y="44"/>
                  <a:pt x="212" y="52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9"/>
          <p:cNvSpPr txBox="1"/>
          <p:nvPr/>
        </p:nvSpPr>
        <p:spPr>
          <a:xfrm>
            <a:off x="3721100" y="3284538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endParaRPr/>
          </a:p>
        </p:txBody>
      </p:sp>
      <p:cxnSp>
        <p:nvCxnSpPr>
          <p:cNvPr id="281" name="Google Shape;281;p9"/>
          <p:cNvCxnSpPr/>
          <p:nvPr/>
        </p:nvCxnSpPr>
        <p:spPr>
          <a:xfrm flipH="1" rot="7427767">
            <a:off x="2729707" y="2394744"/>
            <a:ext cx="1873250" cy="3887787"/>
          </a:xfrm>
          <a:prstGeom prst="straightConnector1">
            <a:avLst/>
          </a:prstGeom>
          <a:noFill/>
          <a:ln cap="flat" cmpd="sng" w="19050">
            <a:solidFill>
              <a:srgbClr val="FF33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82" name="Google Shape;282;p9"/>
          <p:cNvSpPr txBox="1"/>
          <p:nvPr/>
        </p:nvSpPr>
        <p:spPr>
          <a:xfrm>
            <a:off x="1979613" y="1916113"/>
            <a:ext cx="7937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</a:t>
            </a:r>
            <a:r>
              <a:rPr b="1" baseline="-25000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9"/>
          <p:cNvSpPr txBox="1"/>
          <p:nvPr/>
        </p:nvSpPr>
        <p:spPr>
          <a:xfrm>
            <a:off x="4716463" y="6092825"/>
            <a:ext cx="1008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</a:t>
            </a:r>
            <a:r>
              <a:rPr b="1" baseline="-25000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3409950" y="3784600"/>
            <a:ext cx="273050" cy="107950"/>
          </a:xfrm>
          <a:custGeom>
            <a:rect b="b" l="l" r="r" t="t"/>
            <a:pathLst>
              <a:path extrusionOk="0" h="68" w="172">
                <a:moveTo>
                  <a:pt x="0" y="68"/>
                </a:moveTo>
                <a:cubicBezTo>
                  <a:pt x="13" y="60"/>
                  <a:pt x="51" y="31"/>
                  <a:pt x="80" y="20"/>
                </a:cubicBezTo>
                <a:cubicBezTo>
                  <a:pt x="109" y="9"/>
                  <a:pt x="153" y="4"/>
                  <a:pt x="172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 txBox="1"/>
          <p:nvPr/>
        </p:nvSpPr>
        <p:spPr>
          <a:xfrm>
            <a:off x="3348038" y="3429000"/>
            <a:ext cx="50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endParaRPr/>
          </a:p>
        </p:txBody>
      </p:sp>
      <p:sp>
        <p:nvSpPr>
          <p:cNvPr id="286" name="Google Shape;286;p9"/>
          <p:cNvSpPr/>
          <p:nvPr/>
        </p:nvSpPr>
        <p:spPr>
          <a:xfrm>
            <a:off x="3203575" y="3355975"/>
            <a:ext cx="1584325" cy="649288"/>
          </a:xfrm>
          <a:custGeom>
            <a:rect b="b" l="l" r="r" t="t"/>
            <a:pathLst>
              <a:path extrusionOk="0" h="409" w="998">
                <a:moveTo>
                  <a:pt x="0" y="91"/>
                </a:moveTo>
                <a:cubicBezTo>
                  <a:pt x="36" y="80"/>
                  <a:pt x="156" y="37"/>
                  <a:pt x="214" y="22"/>
                </a:cubicBezTo>
                <a:cubicBezTo>
                  <a:pt x="272" y="7"/>
                  <a:pt x="298" y="3"/>
                  <a:pt x="350" y="2"/>
                </a:cubicBezTo>
                <a:cubicBezTo>
                  <a:pt x="402" y="1"/>
                  <a:pt x="463" y="0"/>
                  <a:pt x="526" y="18"/>
                </a:cubicBezTo>
                <a:cubicBezTo>
                  <a:pt x="589" y="36"/>
                  <a:pt x="663" y="70"/>
                  <a:pt x="726" y="110"/>
                </a:cubicBezTo>
                <a:cubicBezTo>
                  <a:pt x="789" y="150"/>
                  <a:pt x="857" y="208"/>
                  <a:pt x="902" y="258"/>
                </a:cubicBezTo>
                <a:cubicBezTo>
                  <a:pt x="947" y="308"/>
                  <a:pt x="978" y="378"/>
                  <a:pt x="998" y="409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9"/>
          <p:cNvSpPr txBox="1"/>
          <p:nvPr/>
        </p:nvSpPr>
        <p:spPr>
          <a:xfrm>
            <a:off x="4716463" y="3933825"/>
            <a:ext cx="6492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</a:t>
            </a:r>
            <a:r>
              <a:rPr baseline="-25000" i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endParaRPr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7563" y="1714500"/>
            <a:ext cx="2151062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7125" y="4606925"/>
            <a:ext cx="2668588" cy="63023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 txBox="1"/>
          <p:nvPr/>
        </p:nvSpPr>
        <p:spPr>
          <a:xfrm>
            <a:off x="6286500" y="1428750"/>
            <a:ext cx="2857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ru-RU" sz="2400">
                <a:solidFill>
                  <a:schemeClr val="dk1"/>
                </a:solidFill>
              </a:rPr>
              <a:t>магниттік стрелканың бұрмалануы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0750" y="1428750"/>
            <a:ext cx="357188" cy="4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8000" y="2643188"/>
            <a:ext cx="1693863" cy="120173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9"/>
          <p:cNvSpPr txBox="1"/>
          <p:nvPr/>
        </p:nvSpPr>
        <p:spPr>
          <a:xfrm>
            <a:off x="8215313" y="5072063"/>
            <a:ext cx="7493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(9)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"/>
          <p:cNvSpPr txBox="1"/>
          <p:nvPr>
            <p:ph idx="1" type="body"/>
          </p:nvPr>
        </p:nvSpPr>
        <p:spPr>
          <a:xfrm>
            <a:off x="214313" y="214313"/>
            <a:ext cx="8829675" cy="635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191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4191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Жердің әртүрлі нүктелерінде магниттік жебенің ауытқуы әртүрлі болады. ТМД аумағында оның мәні 0° - тан ± 15° - қа дейін өзгереді.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4191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4191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Ауытқулардың күнделікті, жылдық және ғасырлық өзгерістері бар.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4191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4191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Жоғары дәлдікті талап етпейтін топографо-геодезиялық жұмыстар кезінде магнитті бағыттаманың көмегімен түзулерді бағдарлауға жол беріледі.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4191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 txBox="1"/>
          <p:nvPr>
            <p:ph idx="1" type="body"/>
          </p:nvPr>
        </p:nvSpPr>
        <p:spPr>
          <a:xfrm>
            <a:off x="236338" y="214313"/>
            <a:ext cx="8501100" cy="6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191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4191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ru-RU" sz="2600">
                <a:latin typeface="Cambria"/>
                <a:ea typeface="Cambria"/>
                <a:cs typeface="Cambria"/>
                <a:sym typeface="Cambria"/>
              </a:rPr>
              <a:t>Дирекциондық бұрыш </a:t>
            </a: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- осьтік меридианының солтүстік бағытынан немесе оған параллель сызықтардан  берілген сызыққа дейін сағат тілінің бағыты бойынша есептелген көлденең бұрыш.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4191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Бағыт бұрышын өлшеу шегі 0 градустен  360 градуске дейін.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419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-RU" sz="2600">
                <a:latin typeface="Cambria"/>
                <a:ea typeface="Cambria"/>
                <a:cs typeface="Cambria"/>
                <a:sym typeface="Cambria"/>
              </a:rPr>
              <a:t>Азимуттан айырмашылығы</a:t>
            </a: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, сызықтың кез келген нүктесінде дирекциондық бұрышы өз мәнін сақтайды.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4191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хническая">
  <a:themeElements>
    <a:clrScheme name="Техническая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2010-09-10T04:21:21Z</dcterms:created>
  <dc:creator>хорошая моя</dc:creator>
</cp:coreProperties>
</file>